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12" r:id="rId3"/>
    <p:sldId id="313" r:id="rId4"/>
    <p:sldId id="302" r:id="rId5"/>
    <p:sldId id="307" r:id="rId6"/>
    <p:sldId id="308" r:id="rId7"/>
    <p:sldId id="309" r:id="rId8"/>
    <p:sldId id="311" r:id="rId9"/>
    <p:sldId id="261" r:id="rId10"/>
  </p:sldIdLst>
  <p:sldSz cx="12192000" cy="6858000"/>
  <p:notesSz cx="6858000" cy="9144000"/>
  <p:embeddedFontLst>
    <p:embeddedFont>
      <p:font typeface="Droid Sans" panose="020B0606030804020204" pitchFamily="34" charset="0"/>
      <p:regular r:id="rId12"/>
      <p:bold r:id="rId13"/>
    </p:embeddedFont>
    <p:embeddedFont>
      <p:font typeface="TisaPro-Bold" panose="02010804040101020102" pitchFamily="50" charset="0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555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 snapToObjects="1">
      <p:cViewPr varScale="1">
        <p:scale>
          <a:sx n="78" d="100"/>
          <a:sy n="78" d="100"/>
        </p:scale>
        <p:origin x="87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B6953-020C-9D4F-8179-053F5DD9448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0CC77-E56C-1A41-AC50-66162CE22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6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450F-9304-2741-BFAF-E1ADE06EE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0931" y="2544763"/>
            <a:ext cx="5834743" cy="2387600"/>
          </a:xfrm>
        </p:spPr>
        <p:txBody>
          <a:bodyPr anchor="b"/>
          <a:lstStyle>
            <a:lvl1pPr algn="l">
              <a:defRPr sz="5000" b="1" i="0">
                <a:solidFill>
                  <a:schemeClr val="bg1"/>
                </a:solidFill>
                <a:latin typeface="TisaPro-Bold" panose="02010504030101020102" pitchFamily="2" charset="77"/>
                <a:cs typeface="TisaPro-Bold" panose="02010504030101020102" pitchFamily="2" charset="77"/>
              </a:defRPr>
            </a:lvl1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2AF43-81A9-4D42-9982-8AED15699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931" y="5024438"/>
            <a:ext cx="5834742" cy="93609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B7EF8ACC-9DDE-E737-A482-754ADE53C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490" y="178498"/>
            <a:ext cx="2757558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0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450F-9304-2741-BFAF-E1ADE06EE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0931" y="2544763"/>
            <a:ext cx="5834743" cy="2387600"/>
          </a:xfrm>
        </p:spPr>
        <p:txBody>
          <a:bodyPr anchor="b"/>
          <a:lstStyle>
            <a:lvl1pPr algn="l">
              <a:defRPr sz="5000" b="1" i="0">
                <a:solidFill>
                  <a:schemeClr val="bg1"/>
                </a:solidFill>
                <a:latin typeface="TisaPro-Bold" panose="02010504030101020102" pitchFamily="2" charset="77"/>
                <a:cs typeface="TisaPro-Bold" panose="02010504030101020102" pitchFamily="2" charset="77"/>
              </a:defRPr>
            </a:lvl1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2AF43-81A9-4D42-9982-8AED15699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931" y="5024438"/>
            <a:ext cx="5834742" cy="93609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B7EF8ACC-9DDE-E737-A482-754ADE53C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490" y="178498"/>
            <a:ext cx="2757558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7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Go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450F-9304-2741-BFAF-E1ADE06EE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0931" y="2544763"/>
            <a:ext cx="5834743" cy="2387600"/>
          </a:xfrm>
        </p:spPr>
        <p:txBody>
          <a:bodyPr anchor="b"/>
          <a:lstStyle>
            <a:lvl1pPr algn="l">
              <a:defRPr sz="5000" b="1" i="0">
                <a:solidFill>
                  <a:schemeClr val="bg1"/>
                </a:solidFill>
                <a:latin typeface="TisaPro-Bold" panose="02010504030101020102" pitchFamily="2" charset="77"/>
                <a:cs typeface="TisaPro-Bold" panose="02010504030101020102" pitchFamily="2" charset="77"/>
              </a:defRPr>
            </a:lvl1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2AF43-81A9-4D42-9982-8AED15699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931" y="5024438"/>
            <a:ext cx="5834742" cy="93609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B7EF8ACC-9DDE-E737-A482-754ADE53C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490" y="178498"/>
            <a:ext cx="2757558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3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F2239-D9FF-9E4D-91EB-C7DFE89DB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49746-0795-8944-98F5-42CDD404B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50" y="1825625"/>
            <a:ext cx="10972800" cy="435133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E8521-DF81-A5F5-9615-E8A786DC58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E9816-CDD9-8999-B79D-B63AE67B5B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North Carolina Community Foundation | </a:t>
            </a:r>
            <a:fld id="{06ED886A-0636-7240-9648-DDC8D175F0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11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D6AB-1F44-6348-ACFD-B05291B59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870936"/>
            <a:ext cx="10972800" cy="93695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FF325-56AD-D4B9-1AD6-7A09C9731C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4923088"/>
            <a:ext cx="10972800" cy="6609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7D5BA-1FF9-7DF0-2F19-392520BD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998AD-D4EE-077B-80C6-15BE770E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North Carolina Community Foundation | </a:t>
            </a:r>
            <a:fld id="{06ED886A-0636-7240-9648-DDC8D175F0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8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D6AB-1F44-6348-ACFD-B05291B59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870936"/>
            <a:ext cx="10972800" cy="93695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FF325-56AD-D4B9-1AD6-7A09C9731C8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4923088"/>
            <a:ext cx="10972800" cy="66092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7D5BA-1FF9-7DF0-2F19-392520BD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998AD-D4EE-077B-80C6-15BE770E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North Carolina Community Foundation | </a:t>
            </a:r>
            <a:fld id="{06ED886A-0636-7240-9648-DDC8D175F0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03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Wi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6CB3-D133-E148-8001-DCCF80D80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2202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A3546-9257-A642-9EE8-1D06F23D7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1427350"/>
            <a:ext cx="6172200" cy="40032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E1441-F349-ED40-9EA9-057CEC083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0582"/>
            <a:ext cx="4422023" cy="363840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366DE9B-084D-967E-3827-33F14F4B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3657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0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1FA98C3-FDB9-D569-C572-581B1AEED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62879" y="2269127"/>
            <a:ext cx="3866243" cy="23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4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- Coas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1FA98C3-FDB9-D569-C572-581B1AEED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62879" y="2269127"/>
            <a:ext cx="3866243" cy="23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- Piedmo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1FA98C3-FDB9-D569-C572-581B1AEED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62879" y="2269127"/>
            <a:ext cx="3866243" cy="23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1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- Mountai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1FA98C3-FDB9-D569-C572-581B1AEED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62879" y="2269127"/>
            <a:ext cx="3866243" cy="23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057342-4E37-4A46-8EC3-47A0B68C4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5200"/>
            <a:ext cx="10972800" cy="725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A7CAD-B0AC-A346-ADDB-F4B3DC632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C18BC-DD36-214B-802E-B9A3ED5ED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defRPr>
            </a:lvl1pPr>
          </a:lstStyle>
          <a:p>
            <a:fld id="{06ED886A-0636-7240-9648-DDC8D175F0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6D112F-186D-9F4F-A79A-5BF286146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7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0" r:id="rId4"/>
    <p:sldLayoutId id="2147483651" r:id="rId5"/>
    <p:sldLayoutId id="2147483666" r:id="rId6"/>
    <p:sldLayoutId id="2147483657" r:id="rId7"/>
    <p:sldLayoutId id="2147483658" r:id="rId8"/>
    <p:sldLayoutId id="2147483661" r:id="rId9"/>
    <p:sldLayoutId id="2147483662" r:id="rId10"/>
    <p:sldLayoutId id="214748366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>
          <a:solidFill>
            <a:srgbClr val="333333"/>
          </a:solidFill>
          <a:latin typeface="TisaPro-Bold" panose="02010504030101020102" pitchFamily="2" charset="77"/>
          <a:ea typeface="+mj-ea"/>
          <a:cs typeface="TisaPro-Bold" panose="02010504030101020102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rgbClr val="333333"/>
          </a:solidFill>
          <a:latin typeface="Droid Sans" panose="020B0606030804020204" pitchFamily="34" charset="0"/>
          <a:ea typeface="Droid Sans" panose="020B0606030804020204" pitchFamily="34" charset="0"/>
          <a:cs typeface="Droid Sans" panose="020B06060308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333333"/>
          </a:solidFill>
          <a:latin typeface="Droid Sans" panose="020B0606030804020204" pitchFamily="34" charset="0"/>
          <a:ea typeface="Droid Sans" panose="020B0606030804020204" pitchFamily="34" charset="0"/>
          <a:cs typeface="Droid Sans" panose="020B06060308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rgbClr val="333333"/>
          </a:solidFill>
          <a:latin typeface="Droid Sans" panose="020B0606030804020204" pitchFamily="34" charset="0"/>
          <a:ea typeface="Droid Sans" panose="020B0606030804020204" pitchFamily="34" charset="0"/>
          <a:cs typeface="Droid Sans" panose="020B06060308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Droid Sans" panose="020B0606030804020204" pitchFamily="34" charset="0"/>
          <a:ea typeface="Droid Sans" panose="020B0606030804020204" pitchFamily="34" charset="0"/>
          <a:cs typeface="Droid Sans" panose="020B06060308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Droid Sans" panose="020B0606030804020204" pitchFamily="34" charset="0"/>
          <a:ea typeface="Droid Sans" panose="020B0606030804020204" pitchFamily="34" charset="0"/>
          <a:cs typeface="Droid Sans" panose="020B06060308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search?wallpaper=commerce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A95B437-6693-46CC-D35F-CAFE3F4A69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Thinking Beyond the Checkbook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A80C261A-593E-EDD6-9864-65A98BE0A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Increase charitable gifts with effective ways to give smarter</a:t>
            </a:r>
          </a:p>
        </p:txBody>
      </p:sp>
    </p:spTree>
    <p:extLst>
      <p:ext uri="{BB962C8B-B14F-4D97-AF65-F5344CB8AC3E}">
        <p14:creationId xmlns:p14="http://schemas.microsoft.com/office/powerpoint/2010/main" val="335707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7C9C9-C070-038B-C8D7-D99C88E3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3A4EB-2451-02E2-07E0-7786A9877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6D711-9C84-2C48-4CCD-3316B1C02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North Carolina Community Foundation | </a:t>
            </a:r>
            <a:fld id="{06ED886A-0636-7240-9648-DDC8D175F015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28DA514-B2AF-0B59-4763-1401094F1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171765"/>
          </a:xfrm>
        </p:spPr>
      </p:pic>
    </p:spTree>
    <p:extLst>
      <p:ext uri="{BB962C8B-B14F-4D97-AF65-F5344CB8AC3E}">
        <p14:creationId xmlns:p14="http://schemas.microsoft.com/office/powerpoint/2010/main" val="253330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1BB49-0575-09FA-6DB1-F4BBFC07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4038"/>
            <a:ext cx="10972800" cy="725488"/>
          </a:xfrm>
        </p:spPr>
        <p:txBody>
          <a:bodyPr/>
          <a:lstStyle/>
          <a:p>
            <a:r>
              <a:rPr lang="en-US" dirty="0"/>
              <a:t>Gather, Grow, Give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90CAB-45B0-D001-4925-979B0B90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3395" y="1637767"/>
            <a:ext cx="918515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We Gather. </a:t>
            </a:r>
            <a:r>
              <a:rPr lang="en-US" dirty="0"/>
              <a:t>We receive gifts from donors.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We Grow. </a:t>
            </a:r>
            <a:r>
              <a:rPr lang="en-US" dirty="0"/>
              <a:t>We invest these funds, allowing them to grow over time and increasing the collective impact we can make.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We Give. </a:t>
            </a:r>
            <a:r>
              <a:rPr lang="en-US" dirty="0"/>
              <a:t>Our fundholders and affiliates direct funding to nonprofits and scholarships to students in communities across North Carolina and beyond. This means fundholders can build a legacy of giving for generations to come.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560BF-08A4-018B-870C-9D2308EA43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D231A4C1-2689-2CF6-E8AB-9C46C6AD0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1" y="1306770"/>
            <a:ext cx="1124227" cy="1183682"/>
          </a:xfrm>
          <a:prstGeom prst="rect">
            <a:avLst/>
          </a:prstGeom>
        </p:spPr>
      </p:pic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4FDB6F12-5628-28D4-5AA3-6DDE187CE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94" y="2893962"/>
            <a:ext cx="870019" cy="12225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058927-EA8A-EF14-0685-415518FC1C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026" y="4520046"/>
            <a:ext cx="801180" cy="129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6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A5A56-D8D4-1D0A-2BEE-ADD64FE9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6636"/>
            <a:ext cx="10972800" cy="725488"/>
          </a:xfrm>
        </p:spPr>
        <p:txBody>
          <a:bodyPr/>
          <a:lstStyle/>
          <a:p>
            <a:r>
              <a:rPr lang="en-US" dirty="0"/>
              <a:t>Transforming Assets into Gifts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6C15F-C615-2FB8-F7AB-4078C3B0A0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FD671BB-107C-D95B-2322-B0B2D872F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539" y="1291574"/>
            <a:ext cx="6592995" cy="498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9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2C0C-5AF9-5694-83F6-3D4640B75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Gifts of Stock</a:t>
            </a:r>
          </a:p>
        </p:txBody>
      </p:sp>
      <p:pic>
        <p:nvPicPr>
          <p:cNvPr id="8" name="Picture Placeholder 7" descr="A graph on a screen&#10;&#10;AI-generated content may be incorrect.">
            <a:extLst>
              <a:ext uri="{FF2B5EF4-FFF2-40B4-BE49-F238E27FC236}">
                <a16:creationId xmlns:a16="http://schemas.microsoft.com/office/drawing/2014/main" id="{1CACB88A-121F-6DE3-49A8-FD1F125E3D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13" b="313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ADBC4F-E830-5029-0359-DA3CF819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0582"/>
            <a:ext cx="5017804" cy="363840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Why would a donor gift stock?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Lots of appreciated stock out 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Bypass capital gains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Fair market value deduction</a:t>
            </a:r>
          </a:p>
          <a:p>
            <a:endParaRPr lang="en-US" dirty="0"/>
          </a:p>
          <a:p>
            <a:pPr lvl="1"/>
            <a:r>
              <a:rPr lang="en-US" sz="1500" dirty="0"/>
              <a:t>Giving instructions: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Institution: Morgan Stanley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Account: North Carolina Community Foundation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Account: 773-025252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DTC: 0015</a:t>
            </a:r>
          </a:p>
          <a:p>
            <a:pPr lvl="1"/>
            <a:endParaRPr lang="en-US" sz="1500" dirty="0"/>
          </a:p>
          <a:p>
            <a:pPr lvl="1"/>
            <a:r>
              <a:rPr lang="en-US" sz="1500" b="1" dirty="0">
                <a:solidFill>
                  <a:schemeClr val="accent1"/>
                </a:solidFill>
              </a:rPr>
              <a:t>DON’T FORGET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Notify NCCF of the incoming stock transfer!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Include the name of the affiliate benefitting from the gift.</a:t>
            </a:r>
            <a:endParaRPr lang="en-US" sz="15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922C7-A0A8-A8A6-1A6F-26AAB1B4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95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145AF5-26AE-FD9A-9441-E46422401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Qualified Charitable Distribution (QCD)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4DD9CC4-1F1C-2A3E-8F74-44C5C58F095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66CEAC-D2B2-8A9B-76CC-9B293915F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0582"/>
            <a:ext cx="4800521" cy="41257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Who What Why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Who: IRA account holders 70 ½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What: Can gift up to $108,000 per account holder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Why:  Money goes directly to NCCF (charity), so account holder isn’t responsible for taxes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Key for individuals 73 and older who are required to take distributions (RMD)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Giving instructions: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Legal name: North Carolina Community Foundation, Inc.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Federal Tax ID: 58-16611700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Address: 3737 Glenwood Ave., Suite 460, Raleigh NC  27612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Be sure to include the affiliate benefitting from the gift!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BAAB-F051-F597-EFEE-B8498C3C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F5F799-B321-E239-F57F-71540DA22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860" y="1351270"/>
            <a:ext cx="6270310" cy="407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2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DAB6F3-4699-D239-5331-9228DF5C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Donor Advised Fund (DAF)</a:t>
            </a:r>
          </a:p>
        </p:txBody>
      </p:sp>
      <p:pic>
        <p:nvPicPr>
          <p:cNvPr id="9" name="Picture Placeholder 8" descr="Green bamboo forest with the sun glaring">
            <a:extLst>
              <a:ext uri="{FF2B5EF4-FFF2-40B4-BE49-F238E27FC236}">
                <a16:creationId xmlns:a16="http://schemas.microsoft.com/office/drawing/2014/main" id="{D9406F9B-74B9-9D6D-349A-1E17CDD3A6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50" b="1350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3D3AF3-26C6-36E7-7553-FE28B3717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0582"/>
            <a:ext cx="4601345" cy="3638406"/>
          </a:xfrm>
        </p:spPr>
        <p:txBody>
          <a:bodyPr>
            <a:normAutofit/>
          </a:bodyPr>
          <a:lstStyle/>
          <a:p>
            <a:r>
              <a:rPr lang="en-US" dirty="0"/>
              <a:t>A charitable checkbook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DAF is a charitable giving account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Statistically larger gifts</a:t>
            </a:r>
          </a:p>
          <a:p>
            <a:endParaRPr lang="en-US" dirty="0"/>
          </a:p>
          <a:p>
            <a:pPr lvl="1"/>
            <a:r>
              <a:rPr lang="en-US" dirty="0"/>
              <a:t>Giving instructions: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Legal name: North Carolina Community Foundation, Inc.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Federal Tax ID: 58-16611700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Address: 3737 Glenwood Ave., Suite 460, Raleigh NC  27612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Be sure to include the affiliate benefitting from the gift!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6499A-1476-DD93-8873-DBFA73BA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91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6B54-6178-CCCB-5189-A0BB12CC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Silver lining for checks and credit card gifts</a:t>
            </a:r>
          </a:p>
        </p:txBody>
      </p:sp>
      <p:pic>
        <p:nvPicPr>
          <p:cNvPr id="7" name="Picture Placeholder 6" descr="Pile of credit cards">
            <a:extLst>
              <a:ext uri="{FF2B5EF4-FFF2-40B4-BE49-F238E27FC236}">
                <a16:creationId xmlns:a16="http://schemas.microsoft.com/office/drawing/2014/main" id="{CF4486D4-E355-7F36-81C1-6F09E7B1B7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38" b="1338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F8828-1359-22B2-EDC5-AA303332B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Charitable contribution for non-itemizers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for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Above the line deduction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$1000 individual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$2000 married couples filing jointly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i="1" dirty="0">
                <a:solidFill>
                  <a:schemeClr val="accent1"/>
                </a:solidFill>
              </a:rPr>
              <a:t>Reminder: Contributions to donor advised funds are not eligible for this deduction!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8EDD3-CBFB-818B-3C6F-690EC9EC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North Carolina Community Foundation | </a:t>
            </a:r>
            <a:fld id="{06ED886A-0636-7240-9648-DDC8D175F01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2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332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CCF Brand 2024">
      <a:dk1>
        <a:srgbClr val="333333"/>
      </a:dk1>
      <a:lt1>
        <a:srgbClr val="FFFFFF"/>
      </a:lt1>
      <a:dk2>
        <a:srgbClr val="035156"/>
      </a:dk2>
      <a:lt2>
        <a:srgbClr val="E7E6E6"/>
      </a:lt2>
      <a:accent1>
        <a:srgbClr val="547C38"/>
      </a:accent1>
      <a:accent2>
        <a:srgbClr val="817401"/>
      </a:accent2>
      <a:accent3>
        <a:srgbClr val="035156"/>
      </a:accent3>
      <a:accent4>
        <a:srgbClr val="056265"/>
      </a:accent4>
      <a:accent5>
        <a:srgbClr val="E6EFF0"/>
      </a:accent5>
      <a:accent6>
        <a:srgbClr val="EEF3E8"/>
      </a:accent6>
      <a:hlink>
        <a:srgbClr val="025056"/>
      </a:hlink>
      <a:folHlink>
        <a:srgbClr val="056265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CF-Stock Slides-Template-2024-v1" id="{EF955E45-5B61-4735-98DE-B7F9222591D4}" vid="{3E2C4670-E42C-4D40-823D-6A1DD561E0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NCCF-Stock Slides-Template-2024-v1</Template>
  <TotalTime>108</TotalTime>
  <Words>403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Droid Sans</vt:lpstr>
      <vt:lpstr>Calibri</vt:lpstr>
      <vt:lpstr>TisaPro-Bold</vt:lpstr>
      <vt:lpstr>Office Theme</vt:lpstr>
      <vt:lpstr>Thinking Beyond the Checkbook</vt:lpstr>
      <vt:lpstr>PowerPoint Presentation</vt:lpstr>
      <vt:lpstr>Gather, Grow, Give</vt:lpstr>
      <vt:lpstr>Transforming Assets into Gifts</vt:lpstr>
      <vt:lpstr>Gifts of Stock</vt:lpstr>
      <vt:lpstr>Qualified Charitable Distribution (QCD)</vt:lpstr>
      <vt:lpstr>Donor Advised Fund (DAF)</vt:lpstr>
      <vt:lpstr>Silver lining for checks and credit card gifts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Kristen Mihaljevic</dc:creator>
  <cp:lastModifiedBy>Hannah Hogewood</cp:lastModifiedBy>
  <cp:revision>9</cp:revision>
  <dcterms:created xsi:type="dcterms:W3CDTF">2025-06-25T14:41:38Z</dcterms:created>
  <dcterms:modified xsi:type="dcterms:W3CDTF">2026-07-15T15:38:01Z</dcterms:modified>
</cp:coreProperties>
</file>